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82" r:id="rId3"/>
    <p:sldId id="283" r:id="rId4"/>
  </p:sldIdLst>
  <p:sldSz cx="12192000" cy="6858000"/>
  <p:notesSz cx="6858000" cy="9144000"/>
  <p:defaultTextStyle>
    <a:defPPr>
      <a:defRPr lang="en-US"/>
    </a:defPPr>
    <a:lvl1pPr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4572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9144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3716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18288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18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editar el estilo de subtítulo del patrón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F39FEC-8459-42D7-81D6-F6C33F9AE5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102C6E-534C-43B2-AC84-F07A13DC43A9}" type="datetimeFigureOut">
              <a:rPr lang="es-ES"/>
              <a:pPr>
                <a:defRPr/>
              </a:pPr>
              <a:t>10/06/2026</a:t>
            </a:fld>
            <a:endParaRPr lang="es-E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4FAB2A7-3DBA-4F54-9DEB-B18D393E8A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A304734-A778-4103-8CAC-2A206350DE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F73F42-00C3-4424-A5BD-CE967E7216CD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703936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8839EC8-8334-406F-A0FF-52DFB0C3C7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ABA77E-0E71-44A9-BE24-31F5B68A283E}" type="datetimeFigureOut">
              <a:rPr lang="es-ES"/>
              <a:pPr>
                <a:defRPr/>
              </a:pPr>
              <a:t>10/06/2026</a:t>
            </a:fld>
            <a:endParaRPr lang="es-E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33406C9-AFC1-4AC1-BC0F-0E3C4F7DB6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845A59D-AF20-4F1B-864F-17CBAE6C22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72573F-79B9-4ACD-87C1-E2F5A83CBC19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479397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FBB0EC7-5E37-4036-9BB7-139AD49730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12E9EA-CF7E-4F25-9D15-C208588DEE71}" type="datetimeFigureOut">
              <a:rPr lang="es-ES"/>
              <a:pPr>
                <a:defRPr/>
              </a:pPr>
              <a:t>10/06/2026</a:t>
            </a:fld>
            <a:endParaRPr lang="es-E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5251032-5FDE-424C-B4DF-95C4A1AB6B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47B867-29C5-4F77-B534-17D8FD6C13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A0E436-9C44-4183-BE5C-A305CC96B121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206405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CD67AA-1801-495D-9F11-FCEB01734F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A2C9D9-4146-45A3-B661-DA07CFC87F2B}" type="datetimeFigureOut">
              <a:rPr lang="es-ES"/>
              <a:pPr>
                <a:defRPr/>
              </a:pPr>
              <a:t>10/06/2026</a:t>
            </a:fld>
            <a:endParaRPr lang="es-E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B4461A-0356-4907-B9AA-26AA209A6D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B94B432-741D-4A4E-B1B0-E6544605AE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7DF170-8ABA-442F-9627-8703E03B2A91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61396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D302EBB-CB69-4800-9753-57298B7590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D20465-68AF-4E53-966D-03C8C9D3BE3D}" type="datetimeFigureOut">
              <a:rPr lang="es-ES"/>
              <a:pPr>
                <a:defRPr/>
              </a:pPr>
              <a:t>10/06/2026</a:t>
            </a:fld>
            <a:endParaRPr lang="es-E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2B2C2D-5C9E-430B-B663-35A51237E9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6A28CE8-16BB-4B8A-8BC8-7758000289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D3C92C-B1FF-448D-AA69-E2E19379B508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67015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E7A26417-D70D-4035-B4C8-8AF1A592EE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81AB5B-3EEB-463E-B06B-66DC5B35DA88}" type="datetimeFigureOut">
              <a:rPr lang="es-ES"/>
              <a:pPr>
                <a:defRPr/>
              </a:pPr>
              <a:t>10/06/2026</a:t>
            </a:fld>
            <a:endParaRPr lang="es-E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1FFD97E3-1072-48CA-B5AC-9C89DD71A9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E2C792DC-49A4-4FE2-B146-96EC9362F9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AB0B1A-55C9-4817-9695-C8A577F87E3C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069098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2FA1B9D6-CE8E-40DD-9B77-397607DBA0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E6A62E-9F49-4374-A337-ADAC54AF2695}" type="datetimeFigureOut">
              <a:rPr lang="es-ES"/>
              <a:pPr>
                <a:defRPr/>
              </a:pPr>
              <a:t>10/06/2026</a:t>
            </a:fld>
            <a:endParaRPr lang="es-E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121238F6-8F12-4100-9ED1-F5DF02423B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81130FC3-D7D0-491C-BB27-23373F6E66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F068B2-5F52-4892-B392-14A12B44319E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444353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07C219AC-9D70-46FA-9632-56F2110E81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F39280-1814-4971-BD96-867D38F2A9CB}" type="datetimeFigureOut">
              <a:rPr lang="es-ES"/>
              <a:pPr>
                <a:defRPr/>
              </a:pPr>
              <a:t>10/06/2026</a:t>
            </a:fld>
            <a:endParaRPr lang="es-E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4E49C7E8-F9F8-4823-8316-AD83DAFA5A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4BE8F357-7ADD-4D14-8ABE-067697CFB5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4076D3-02BE-4C08-A68C-0F7D4CBEE612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2522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57F30D12-A105-42C7-A9E1-25698CB207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4948AF-2E3A-46A9-B20D-4DD5D593D30F}" type="datetimeFigureOut">
              <a:rPr lang="es-ES"/>
              <a:pPr>
                <a:defRPr/>
              </a:pPr>
              <a:t>10/06/2026</a:t>
            </a:fld>
            <a:endParaRPr lang="es-E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08598C09-5787-4404-8664-7BADD9A89A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AA5B9BCE-6886-4F54-A599-56EE763136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C835F3-1527-4111-8297-652D385EED9C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865149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A4D32B0B-78AF-4E0E-B067-7FD8E0757F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16FF4B-426D-42B2-A9F7-A223269EB11C}" type="datetimeFigureOut">
              <a:rPr lang="es-ES"/>
              <a:pPr>
                <a:defRPr/>
              </a:pPr>
              <a:t>10/06/2026</a:t>
            </a:fld>
            <a:endParaRPr lang="es-E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417580E5-B087-474C-8A65-2A2FA22901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D3830596-3BE5-409A-BA51-2404C1F51D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F6D3B6-BC3B-4AB4-A020-8DAA7AE93853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246755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s-ES" noProof="0"/>
              <a:t>Haga clic en el icono para agregar una imagen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A0E50B21-953C-42C0-85C0-537E095733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267A1B-3F88-46D2-A415-06615FAE5EA0}" type="datetimeFigureOut">
              <a:rPr lang="es-ES"/>
              <a:pPr>
                <a:defRPr/>
              </a:pPr>
              <a:t>10/06/2026</a:t>
            </a:fld>
            <a:endParaRPr lang="es-E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C43E493C-E94C-4A71-B80B-172483F4B9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E4EE646D-157D-48EA-A0E6-7E90F2A44C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385159-909C-4B13-8D08-08B6D7B3823F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184114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9158236D-3228-4AE2-882B-694BCBF7809F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ES"/>
              <a:t>Haga clic para modificar el estilo de título del patrón</a:t>
            </a:r>
            <a:endParaRPr lang="en-US" altLang="es-ES"/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8488F2C6-5729-45FC-9C74-20FC926EC8C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ES"/>
              <a:t>Editar el estilo de texto del patrón</a:t>
            </a:r>
          </a:p>
          <a:p>
            <a:pPr lvl="1"/>
            <a:r>
              <a:rPr lang="es-ES" altLang="es-ES"/>
              <a:t>Segundo nivel</a:t>
            </a:r>
          </a:p>
          <a:p>
            <a:pPr lvl="2"/>
            <a:r>
              <a:rPr lang="es-ES" altLang="es-ES"/>
              <a:t>Tercer nivel</a:t>
            </a:r>
          </a:p>
          <a:p>
            <a:pPr lvl="3"/>
            <a:r>
              <a:rPr lang="es-ES" altLang="es-ES"/>
              <a:t>Cuarto nivel</a:t>
            </a:r>
          </a:p>
          <a:p>
            <a:pPr lvl="4"/>
            <a:r>
              <a:rPr lang="es-ES" altLang="es-ES"/>
              <a:t>Quinto nivel</a:t>
            </a:r>
            <a:endParaRPr lang="en-US" altLang="es-E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DEDD11-CAB9-4B9F-972C-8D0E516920F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2D2446DC-A19D-42EB-8F1A-37E20D6D2948}" type="datetimeFigureOut">
              <a:rPr lang="es-ES"/>
              <a:pPr>
                <a:defRPr/>
              </a:pPr>
              <a:t>10/06/2026</a:t>
            </a:fld>
            <a:endParaRPr lang="es-E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624FD41-0838-4336-8FDE-9388BD12777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C9C34F9-F09F-4A96-8C93-6144D42F5CA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29F84F4F-A028-47EF-98AC-A515362B3B13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66657D2-C31C-41B8-81A8-3BDB8E82570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46652" y="474662"/>
            <a:ext cx="6858000" cy="238760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s-ES" sz="3200" b="1" dirty="0">
                <a:solidFill>
                  <a:srgbClr val="002060"/>
                </a:solidFill>
                <a:latin typeface="Bahnschrift Condensed" panose="020B0502040204020203" pitchFamily="34" charset="0"/>
              </a:rPr>
              <a:t>INVESTIGACIÓN</a:t>
            </a:r>
            <a:br>
              <a:rPr lang="es-ES" sz="3200" b="1" dirty="0">
                <a:solidFill>
                  <a:srgbClr val="002060"/>
                </a:solidFill>
                <a:latin typeface="Bahnschrift Condensed" panose="020B0502040204020203" pitchFamily="34" charset="0"/>
              </a:rPr>
            </a:br>
            <a:r>
              <a:rPr lang="es-ES" sz="3200" b="1" dirty="0">
                <a:solidFill>
                  <a:srgbClr val="002060"/>
                </a:solidFill>
                <a:latin typeface="Bahnschrift Condensed" panose="020B0502040204020203" pitchFamily="34" charset="0"/>
              </a:rPr>
              <a:t>EN MARCHA. Evaluación de la actividad investigadora.</a:t>
            </a:r>
            <a:br>
              <a:rPr lang="es-ES" sz="3200" dirty="0">
                <a:solidFill>
                  <a:srgbClr val="002060"/>
                </a:solidFill>
                <a:latin typeface="Bahnschrift Condensed" panose="020B0502040204020203" pitchFamily="34" charset="0"/>
              </a:rPr>
            </a:br>
            <a:r>
              <a:rPr lang="es-ES" sz="3200" dirty="0">
                <a:solidFill>
                  <a:srgbClr val="002060"/>
                </a:solidFill>
                <a:latin typeface="Bahnschrift Condensed" panose="020B0502040204020203" pitchFamily="34" charset="0"/>
              </a:rPr>
              <a:t>TESIS DOCTORAL</a:t>
            </a:r>
            <a:br>
              <a:rPr lang="es-ES" sz="3200" dirty="0">
                <a:solidFill>
                  <a:srgbClr val="002060"/>
                </a:solidFill>
                <a:latin typeface="Bahnschrift Condensed" panose="020B0502040204020203" pitchFamily="34" charset="0"/>
              </a:rPr>
            </a:br>
            <a:r>
              <a:rPr lang="es-ES" sz="3200" b="1" dirty="0">
                <a:solidFill>
                  <a:srgbClr val="002060"/>
                </a:solidFill>
                <a:latin typeface="Bahnschrift Condensed" panose="020B0502040204020203" pitchFamily="34" charset="0"/>
              </a:rPr>
              <a:t>CURSO 2025-26</a:t>
            </a:r>
          </a:p>
        </p:txBody>
      </p:sp>
      <p:sp>
        <p:nvSpPr>
          <p:cNvPr id="2051" name="Subtítulo 2">
            <a:extLst>
              <a:ext uri="{FF2B5EF4-FFF2-40B4-BE49-F238E27FC236}">
                <a16:creationId xmlns:a16="http://schemas.microsoft.com/office/drawing/2014/main" id="{E91031A7-28F9-4A35-9BDD-6ABAE55495F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20996" y="3937016"/>
            <a:ext cx="6858000" cy="1655762"/>
          </a:xfrm>
        </p:spPr>
        <p:txBody>
          <a:bodyPr rtlCol="0">
            <a:normAutofit lnSpcReduction="1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s-ES" altLang="es-ES" b="1" dirty="0">
                <a:solidFill>
                  <a:srgbClr val="002060"/>
                </a:solidFill>
              </a:rPr>
              <a:t>DOCTORADO EN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s-ES" altLang="es-ES" b="1" dirty="0">
                <a:solidFill>
                  <a:srgbClr val="002060"/>
                </a:solidFill>
              </a:rPr>
              <a:t>MEDIO AMBIENTE Y SOSTENIBILIDAD</a:t>
            </a:r>
          </a:p>
          <a:p>
            <a:pPr eaLnBrk="1" fontAlgn="auto" hangingPunct="1">
              <a:spcAft>
                <a:spcPts val="0"/>
              </a:spcAft>
              <a:defRPr/>
            </a:pPr>
            <a:endParaRPr lang="es-ES" altLang="es-ES" dirty="0">
              <a:solidFill>
                <a:srgbClr val="002060"/>
              </a:solidFill>
            </a:endParaRP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s-ES" altLang="es-ES" dirty="0">
                <a:solidFill>
                  <a:srgbClr val="002060"/>
                </a:solidFill>
              </a:rPr>
              <a:t>UNIVERSIDAD MIGUEL HERNÁNDEZ DE ELCHE</a:t>
            </a:r>
          </a:p>
        </p:txBody>
      </p:sp>
      <p:pic>
        <p:nvPicPr>
          <p:cNvPr id="2052" name="Imagen 2">
            <a:extLst>
              <a:ext uri="{FF2B5EF4-FFF2-40B4-BE49-F238E27FC236}">
                <a16:creationId xmlns:a16="http://schemas.microsoft.com/office/drawing/2014/main" id="{C6BB9351-FA66-4403-973D-0A32D188FF0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996" y="407510"/>
            <a:ext cx="3622675" cy="148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Imagen 3">
            <a:extLst>
              <a:ext uri="{FF2B5EF4-FFF2-40B4-BE49-F238E27FC236}">
                <a16:creationId xmlns:a16="http://schemas.microsoft.com/office/drawing/2014/main" id="{2035A473-0E20-4007-B385-20D7D86C957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3986" y="3137481"/>
            <a:ext cx="3324307" cy="2579615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ítulo 1">
            <a:extLst>
              <a:ext uri="{FF2B5EF4-FFF2-40B4-BE49-F238E27FC236}">
                <a16:creationId xmlns:a16="http://schemas.microsoft.com/office/drawing/2014/main" id="{68C7FB26-330D-4CF2-B4EA-45289A75F0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4212" y="520117"/>
            <a:ext cx="11102319" cy="3288485"/>
          </a:xfrm>
        </p:spPr>
        <p:txBody>
          <a:bodyPr/>
          <a:lstStyle/>
          <a:p>
            <a:pPr eaLnBrk="1" hangingPunct="1"/>
            <a:r>
              <a:rPr lang="es-ES" altLang="es-ES" sz="3600" dirty="0">
                <a:solidFill>
                  <a:srgbClr val="002060"/>
                </a:solidFill>
              </a:rPr>
              <a:t>Título provisional:</a:t>
            </a:r>
            <a:br>
              <a:rPr lang="es-ES" altLang="es-ES" sz="3600" dirty="0">
                <a:solidFill>
                  <a:srgbClr val="002060"/>
                </a:solidFill>
              </a:rPr>
            </a:br>
            <a:br>
              <a:rPr lang="es-ES" altLang="es-ES" sz="3600" dirty="0">
                <a:solidFill>
                  <a:srgbClr val="002060"/>
                </a:solidFill>
              </a:rPr>
            </a:br>
            <a:br>
              <a:rPr lang="es-ES" altLang="es-ES" sz="3600" dirty="0">
                <a:solidFill>
                  <a:srgbClr val="002060"/>
                </a:solidFill>
              </a:rPr>
            </a:br>
            <a:br>
              <a:rPr lang="es-ES" altLang="es-ES" sz="3600" dirty="0">
                <a:solidFill>
                  <a:srgbClr val="002060"/>
                </a:solidFill>
              </a:rPr>
            </a:br>
            <a:br>
              <a:rPr lang="es-ES" altLang="es-ES" sz="3600" dirty="0">
                <a:solidFill>
                  <a:srgbClr val="002060"/>
                </a:solidFill>
              </a:rPr>
            </a:br>
            <a:r>
              <a:rPr lang="es-ES" altLang="es-ES" sz="3600" dirty="0">
                <a:solidFill>
                  <a:srgbClr val="002060"/>
                </a:solidFill>
              </a:rPr>
              <a:t>Doctorando</a:t>
            </a:r>
            <a:r>
              <a:rPr lang="es-ES" altLang="es-ES" sz="3600" dirty="0"/>
              <a:t>: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F1043F25-E844-4F21-8E24-9C3FFBCED52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46501" y="4695481"/>
            <a:ext cx="11140029" cy="1897062"/>
          </a:xfrm>
        </p:spPr>
        <p:txBody>
          <a:bodyPr rtlCol="0">
            <a:normAutofit fontScale="92500" lnSpcReduction="2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s-ES" dirty="0">
                <a:solidFill>
                  <a:schemeClr val="accent5">
                    <a:lumMod val="75000"/>
                  </a:schemeClr>
                </a:solidFill>
              </a:rPr>
              <a:t>Directora o director (es):</a:t>
            </a:r>
          </a:p>
          <a:p>
            <a:pPr eaLnBrk="1" fontAlgn="auto" hangingPunct="1">
              <a:spcAft>
                <a:spcPts val="0"/>
              </a:spcAft>
              <a:defRPr/>
            </a:pPr>
            <a:endParaRPr lang="es-ES" dirty="0">
              <a:solidFill>
                <a:schemeClr val="accent5">
                  <a:lumMod val="75000"/>
                </a:schemeClr>
              </a:solidFill>
            </a:endParaRP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s-ES" dirty="0">
                <a:solidFill>
                  <a:schemeClr val="accent5">
                    <a:lumMod val="75000"/>
                  </a:schemeClr>
                </a:solidFill>
              </a:rPr>
              <a:t>Codirectora o codirector:</a:t>
            </a:r>
          </a:p>
          <a:p>
            <a:pPr eaLnBrk="1" fontAlgn="auto" hangingPunct="1">
              <a:spcAft>
                <a:spcPts val="0"/>
              </a:spcAft>
              <a:defRPr/>
            </a:pPr>
            <a:endParaRPr lang="es-ES" dirty="0">
              <a:solidFill>
                <a:schemeClr val="accent5">
                  <a:lumMod val="75000"/>
                </a:schemeClr>
              </a:solidFill>
            </a:endParaRP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s-ES" dirty="0">
                <a:solidFill>
                  <a:schemeClr val="accent5">
                    <a:lumMod val="75000"/>
                  </a:schemeClr>
                </a:solidFill>
              </a:rPr>
              <a:t>Tutora o tutor:</a:t>
            </a:r>
          </a:p>
          <a:p>
            <a:pPr eaLnBrk="1" fontAlgn="auto" hangingPunct="1">
              <a:spcAft>
                <a:spcPts val="0"/>
              </a:spcAft>
              <a:defRPr/>
            </a:pPr>
            <a:endParaRPr lang="es-ES" dirty="0">
              <a:solidFill>
                <a:schemeClr val="accent5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CuadroTexto 1">
            <a:extLst>
              <a:ext uri="{FF2B5EF4-FFF2-40B4-BE49-F238E27FC236}">
                <a16:creationId xmlns:a16="http://schemas.microsoft.com/office/drawing/2014/main" id="{72723D7C-2180-4864-8BC8-C7AF8497FD5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61343" y="846061"/>
            <a:ext cx="8001000" cy="48013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s-ES" altLang="es-ES" sz="1800" b="1" dirty="0"/>
              <a:t>A PARTIR DE AQUÍ FORMATO LIBRE (tanto el fondo como texto e imágenes)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s-ES" altLang="es-ES" sz="1800" b="1" dirty="0"/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s-ES" altLang="es-ES" sz="1800" b="1" dirty="0"/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s-ES" altLang="es-ES" sz="1800" b="1" dirty="0"/>
              <a:t>Seguir estas pautas: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s-ES" altLang="es-ES" sz="1800" b="1" dirty="0"/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s-ES" altLang="es-ES" sz="1800" dirty="0"/>
              <a:t>Exponer brevemente usando entre </a:t>
            </a:r>
            <a:r>
              <a:rPr lang="es-ES" altLang="es-ES" sz="1800" b="1" dirty="0"/>
              <a:t>6 a 20 diapositivas</a:t>
            </a:r>
            <a:r>
              <a:rPr lang="es-ES" altLang="es-ES" sz="1800" dirty="0"/>
              <a:t>.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s-ES" altLang="es-ES" sz="1800" dirty="0"/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s-ES" altLang="es-ES" sz="1800" dirty="0"/>
              <a:t>Una guía que se puede seguir: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s-ES" altLang="es-ES" sz="1800" dirty="0"/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s-ES" altLang="es-ES" sz="1800" dirty="0"/>
              <a:t>Objetivo del trabajo (1 diapositiva)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s-ES" altLang="es-ES" sz="1800" dirty="0"/>
              <a:t>Metodología y Estado Actual, descrita muy someramente (2)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s-ES" altLang="es-ES" sz="1800" dirty="0"/>
              <a:t>Resultados hasta ahora si los hay (3).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s-ES" altLang="es-ES" sz="1800" dirty="0"/>
              <a:t>Trabajo pendiente, acciones de futuro, planificación prevista… (1)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s-ES" altLang="es-ES" sz="1800" dirty="0"/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s-ES" altLang="es-ES" sz="1800" dirty="0"/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s-ES" altLang="es-ES" sz="1800" b="1" dirty="0">
                <a:solidFill>
                  <a:srgbClr val="FF0000"/>
                </a:solidFill>
              </a:rPr>
              <a:t>ENVIAD EN FORMATO PDF LA PRESENTACIÓN ANTES </a:t>
            </a:r>
            <a:r>
              <a:rPr lang="es-ES" altLang="es-ES" sz="1800" b="1">
                <a:solidFill>
                  <a:srgbClr val="FF0000"/>
                </a:solidFill>
              </a:rPr>
              <a:t>DEL 10 DE JULIO </a:t>
            </a:r>
            <a:r>
              <a:rPr lang="es-ES" altLang="es-ES" sz="1800" b="1" dirty="0">
                <a:solidFill>
                  <a:srgbClr val="FF0000"/>
                </a:solidFill>
              </a:rPr>
              <a:t>AL COORDINADOR DEL PROGRAMA POR CORREO ELECTRÓNICO: jonavar@umh.es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147</TotalTime>
  <Words>151</Words>
  <Application>Microsoft Office PowerPoint</Application>
  <PresentationFormat>Panorámica</PresentationFormat>
  <Paragraphs>27</Paragraphs>
  <Slides>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8" baseType="lpstr">
      <vt:lpstr>Arial</vt:lpstr>
      <vt:lpstr>Bahnschrift Condensed</vt:lpstr>
      <vt:lpstr>Calibri</vt:lpstr>
      <vt:lpstr>Calibri Light</vt:lpstr>
      <vt:lpstr>Tema de Office</vt:lpstr>
      <vt:lpstr>INVESTIGACIÓN EN MARCHA. Evaluación de la actividad investigadora. TESIS DOCTORAL CURSO 2025-26</vt:lpstr>
      <vt:lpstr>Título provisional:     Doctorando: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RECENSIÓN, SÍNTESIS Y ELABORACIÓN DE ARTÍCULOS DE INVESTIGACIÓN</dc:title>
  <dc:creator>Navarro Pedreño, Jose</dc:creator>
  <cp:lastModifiedBy>Navarro Pedreño, Jose</cp:lastModifiedBy>
  <cp:revision>36</cp:revision>
  <dcterms:created xsi:type="dcterms:W3CDTF">2016-05-11T10:42:22Z</dcterms:created>
  <dcterms:modified xsi:type="dcterms:W3CDTF">2026-06-10T07:19:33Z</dcterms:modified>
</cp:coreProperties>
</file>